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61" r:id="rId9"/>
    <p:sldId id="262" r:id="rId10"/>
    <p:sldId id="263" r:id="rId11"/>
    <p:sldId id="264" r:id="rId12"/>
    <p:sldId id="265" r:id="rId13"/>
    <p:sldId id="274" r:id="rId14"/>
    <p:sldId id="266" r:id="rId15"/>
    <p:sldId id="267" r:id="rId16"/>
    <p:sldId id="268" r:id="rId17"/>
    <p:sldId id="269" r:id="rId18"/>
    <p:sldId id="270" r:id="rId19"/>
    <p:sldId id="275" r:id="rId20"/>
    <p:sldId id="271" r:id="rId21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1434" y="-10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26862288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647700" y="79756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414141"/>
                </a:solidFill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414141"/>
                </a:solidFill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414141"/>
                </a:solidFill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414141"/>
                </a:solidFill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>
                <a:solidFill>
                  <a:srgbClr val="414141"/>
                </a:solidFill>
              </a:defRPr>
            </a:lvl5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400" i="1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 i="0">
                <a:solidFill>
                  <a:srgbClr val="000000"/>
                </a:solidFill>
              </a:defRPr>
            </a:pPr>
            <a:r>
              <a:rPr sz="2400" i="1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 i="0">
                <a:solidFill>
                  <a:srgbClr val="000000"/>
                </a:solidFill>
              </a:defRPr>
            </a:pPr>
            <a:r>
              <a:rPr sz="2400" i="1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</a:defRPr>
            </a:pPr>
            <a:r>
              <a:rPr sz="2400" i="1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</a:defRPr>
            </a:pPr>
            <a:r>
              <a:rPr sz="2400" i="1">
                <a:solidFill>
                  <a:srgbClr val="414141"/>
                </a:solidFill>
              </a:rP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08000" y="6425902"/>
            <a:ext cx="11988800" cy="151159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blipFill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>
              <a:defRPr sz="5600"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314975"/>
                </a:solidFill>
              </a:rP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14141"/>
                </a:solidFill>
              </a:defRPr>
            </a:lvl1pPr>
            <a:lvl2pPr>
              <a:defRPr>
                <a:solidFill>
                  <a:srgbClr val="414141"/>
                </a:solidFill>
              </a:defRPr>
            </a:lvl2pPr>
            <a:lvl3pPr>
              <a:defRPr>
                <a:solidFill>
                  <a:srgbClr val="414141"/>
                </a:solidFill>
              </a:defRPr>
            </a:lvl3pPr>
            <a:lvl4pPr>
              <a:defRPr>
                <a:solidFill>
                  <a:srgbClr val="414141"/>
                </a:solidFill>
              </a:defRPr>
            </a:lvl4pPr>
            <a:lvl5pPr>
              <a:defRPr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1pPr>
            <a:lvl2pPr marL="7874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2pPr>
            <a:lvl3pPr marL="11811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3pPr>
            <a:lvl4pPr marL="15748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4pPr>
            <a:lvl5pPr marL="19685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14141"/>
                </a:solidFill>
              </a:defRPr>
            </a:lvl1pPr>
            <a:lvl2pPr>
              <a:defRPr>
                <a:solidFill>
                  <a:srgbClr val="414141"/>
                </a:solidFill>
              </a:defRPr>
            </a:lvl2pPr>
            <a:lvl3pPr>
              <a:defRPr>
                <a:solidFill>
                  <a:srgbClr val="414141"/>
                </a:solidFill>
              </a:defRPr>
            </a:lvl3pPr>
            <a:lvl4pPr>
              <a:defRPr>
                <a:solidFill>
                  <a:srgbClr val="414141"/>
                </a:solidFill>
              </a:defRPr>
            </a:lvl4pPr>
            <a:lvl5pPr>
              <a:defRPr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314975"/>
                </a:solid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1pPr>
      <a:lvl2pPr indent="2286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2pPr>
      <a:lvl3pPr indent="4572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3pPr>
      <a:lvl4pPr indent="6858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4pPr>
      <a:lvl5pPr indent="9144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5pPr>
      <a:lvl6pPr indent="11430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6pPr>
      <a:lvl7pPr indent="13716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7pPr>
      <a:lvl8pPr indent="16002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8pPr>
      <a:lvl9pPr indent="18288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508000" y="35052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400" i="1">
                <a:solidFill>
                  <a:srgbClr val="414141"/>
                </a:solidFill>
              </a:rPr>
              <a:t>Thực hành cơ sở dữ liệu - HEDSPI K57</a:t>
            </a:r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Mua bán sách online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28600" lvl="0" indent="-2286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414141"/>
                </a:solidFill>
              </a:rPr>
              <a:t>Ngô</a:t>
            </a:r>
            <a:r>
              <a:rPr sz="2400" dirty="0">
                <a:solidFill>
                  <a:srgbClr val="414141"/>
                </a:solidFill>
              </a:rPr>
              <a:t> </a:t>
            </a:r>
            <a:r>
              <a:rPr sz="2400" dirty="0" err="1">
                <a:solidFill>
                  <a:srgbClr val="414141"/>
                </a:solidFill>
              </a:rPr>
              <a:t>Văn</a:t>
            </a:r>
            <a:r>
              <a:rPr sz="2400" dirty="0">
                <a:solidFill>
                  <a:srgbClr val="414141"/>
                </a:solidFill>
              </a:rPr>
              <a:t> </a:t>
            </a:r>
            <a:r>
              <a:rPr sz="2400" dirty="0" err="1" smtClean="0">
                <a:solidFill>
                  <a:srgbClr val="414141"/>
                </a:solidFill>
              </a:rPr>
              <a:t>Thịnh</a:t>
            </a:r>
            <a:r>
              <a:rPr lang="en-US" sz="2400" dirty="0" smtClean="0">
                <a:solidFill>
                  <a:srgbClr val="414141"/>
                </a:solidFill>
              </a:rPr>
              <a:t> 20122506</a:t>
            </a:r>
            <a:endParaRPr sz="2400" dirty="0">
              <a:solidFill>
                <a:srgbClr val="414141"/>
              </a:solidFill>
            </a:endParaRPr>
          </a:p>
          <a:p>
            <a:pPr marL="228600" lvl="0" indent="-2286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414141"/>
                </a:solidFill>
              </a:rPr>
              <a:t>Trần</a:t>
            </a:r>
            <a:r>
              <a:rPr sz="2400" dirty="0">
                <a:solidFill>
                  <a:srgbClr val="414141"/>
                </a:solidFill>
              </a:rPr>
              <a:t> </a:t>
            </a:r>
            <a:r>
              <a:rPr sz="2400" dirty="0" err="1">
                <a:solidFill>
                  <a:srgbClr val="414141"/>
                </a:solidFill>
              </a:rPr>
              <a:t>Bảo</a:t>
            </a:r>
            <a:r>
              <a:rPr sz="2400" dirty="0">
                <a:solidFill>
                  <a:srgbClr val="414141"/>
                </a:solidFill>
              </a:rPr>
              <a:t> </a:t>
            </a:r>
            <a:r>
              <a:rPr sz="2400" err="1" smtClean="0">
                <a:solidFill>
                  <a:srgbClr val="414141"/>
                </a:solidFill>
              </a:rPr>
              <a:t>Huy</a:t>
            </a:r>
            <a:r>
              <a:rPr lang="en-US" sz="2400" smtClean="0">
                <a:solidFill>
                  <a:srgbClr val="414141"/>
                </a:solidFill>
              </a:rPr>
              <a:t> </a:t>
            </a:r>
            <a:r>
              <a:rPr lang="en-US" sz="2400" smtClean="0">
                <a:solidFill>
                  <a:srgbClr val="414141"/>
                </a:solidFill>
              </a:rPr>
              <a:t>20121807</a:t>
            </a:r>
            <a:endParaRPr sz="2400" dirty="0">
              <a:solidFill>
                <a:srgbClr val="414141"/>
              </a:solidFill>
            </a:endParaRPr>
          </a:p>
          <a:p>
            <a:pPr marL="228600" lvl="0" indent="-2286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414141"/>
                </a:solidFill>
              </a:rPr>
              <a:t>Đặng</a:t>
            </a:r>
            <a:r>
              <a:rPr sz="2400" dirty="0">
                <a:solidFill>
                  <a:srgbClr val="414141"/>
                </a:solidFill>
              </a:rPr>
              <a:t> </a:t>
            </a:r>
            <a:r>
              <a:rPr sz="2400" dirty="0" err="1">
                <a:solidFill>
                  <a:srgbClr val="414141"/>
                </a:solidFill>
              </a:rPr>
              <a:t>Mỹ</a:t>
            </a:r>
            <a:r>
              <a:rPr sz="2400" dirty="0">
                <a:solidFill>
                  <a:srgbClr val="414141"/>
                </a:solidFill>
              </a:rPr>
              <a:t> </a:t>
            </a:r>
            <a:r>
              <a:rPr sz="2400" dirty="0" err="1" smtClean="0">
                <a:solidFill>
                  <a:srgbClr val="414141"/>
                </a:solidFill>
              </a:rPr>
              <a:t>Linh</a:t>
            </a:r>
            <a:r>
              <a:rPr lang="en-US" sz="2400" smtClean="0">
                <a:solidFill>
                  <a:srgbClr val="414141"/>
                </a:solidFill>
              </a:rPr>
              <a:t> 20121974</a:t>
            </a:r>
            <a:endParaRPr sz="2400" dirty="0">
              <a:solidFill>
                <a:srgbClr val="414141"/>
              </a:solidFill>
            </a:endParaRPr>
          </a:p>
          <a:p>
            <a:pPr marL="228600" lvl="0" indent="-2286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 dirty="0" err="1">
                <a:solidFill>
                  <a:srgbClr val="414141"/>
                </a:solidFill>
              </a:rPr>
              <a:t>Đồng</a:t>
            </a:r>
            <a:r>
              <a:rPr sz="2400" dirty="0">
                <a:solidFill>
                  <a:srgbClr val="414141"/>
                </a:solidFill>
              </a:rPr>
              <a:t> </a:t>
            </a:r>
            <a:r>
              <a:rPr sz="2400" err="1">
                <a:solidFill>
                  <a:srgbClr val="414141"/>
                </a:solidFill>
              </a:rPr>
              <a:t>Xuân</a:t>
            </a:r>
            <a:r>
              <a:rPr sz="2400">
                <a:solidFill>
                  <a:srgbClr val="414141"/>
                </a:solidFill>
              </a:rPr>
              <a:t> </a:t>
            </a:r>
            <a:r>
              <a:rPr sz="2400" smtClean="0">
                <a:solidFill>
                  <a:srgbClr val="414141"/>
                </a:solidFill>
              </a:rPr>
              <a:t>Mạnh</a:t>
            </a:r>
            <a:r>
              <a:rPr lang="en-US" sz="2400" smtClean="0">
                <a:solidFill>
                  <a:srgbClr val="414141"/>
                </a:solidFill>
              </a:rPr>
              <a:t> 20101855</a:t>
            </a:r>
            <a:endParaRPr sz="2400" dirty="0">
              <a:solidFill>
                <a:srgbClr val="41414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3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dangky.png"/>
          <p:cNvPicPr/>
          <p:nvPr/>
        </p:nvPicPr>
        <p:blipFill>
          <a:blip r:embed="rId2" cstate="print">
            <a:extLst/>
          </a:blip>
          <a:srcRect l="1936" r="38210"/>
          <a:stretch>
            <a:fillRect/>
          </a:stretch>
        </p:blipFill>
        <p:spPr>
          <a:xfrm>
            <a:off x="6335943" y="1614273"/>
            <a:ext cx="6272321" cy="6203048"/>
          </a:xfrm>
          <a:prstGeom prst="rect">
            <a:avLst/>
          </a:prstGeom>
          <a:ln w="25400">
            <a:miter lim="400000"/>
          </a:ln>
          <a:effectLst>
            <a:outerShdw blurRad="190500" dist="1016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08" name="login.png"/>
          <p:cNvPicPr/>
          <p:nvPr/>
        </p:nvPicPr>
        <p:blipFill>
          <a:blip r:embed="rId3" cstate="print">
            <a:extLst/>
          </a:blip>
          <a:srcRect l="4218" r="51816"/>
          <a:stretch>
            <a:fillRect/>
          </a:stretch>
        </p:blipFill>
        <p:spPr>
          <a:xfrm>
            <a:off x="552186" y="1188019"/>
            <a:ext cx="5327879" cy="7377562"/>
          </a:xfrm>
          <a:prstGeom prst="rect">
            <a:avLst/>
          </a:prstGeom>
          <a:ln w="25400">
            <a:miter lim="400000"/>
          </a:ln>
          <a:effectLst>
            <a:outerShdw blurRad="190500" dist="101600" dir="5400000" rotWithShape="0">
              <a:srgbClr val="000000">
                <a:alpha val="40000"/>
              </a:srgbClr>
            </a:outerShdw>
          </a:effectLst>
        </p:spPr>
      </p:pic>
      <p:sp>
        <p:nvSpPr>
          <p:cNvPr id="109" name="Shape 109"/>
          <p:cNvSpPr/>
          <p:nvPr/>
        </p:nvSpPr>
        <p:spPr>
          <a:xfrm>
            <a:off x="8349923" y="326794"/>
            <a:ext cx="3545177" cy="1857899"/>
          </a:xfrm>
          <a:prstGeom prst="wedgeEllipseCallout">
            <a:avLst>
              <a:gd name="adj1" fmla="val -28631"/>
              <a:gd name="adj2" fmla="val 78940"/>
            </a:avLst>
          </a:prstGeom>
          <a:blipFill>
            <a:blip r:embed="rId4" cstate="print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Nhập thông tin sai/ thiếu sẽ phải nhập lại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3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trangchu.png"/>
          <p:cNvPicPr/>
          <p:nvPr/>
        </p:nvPicPr>
        <p:blipFill>
          <a:blip r:embed="rId2" cstate="print">
            <a:extLst/>
          </a:blip>
          <a:srcRect l="3453" r="6476"/>
          <a:stretch>
            <a:fillRect/>
          </a:stretch>
        </p:blipFill>
        <p:spPr>
          <a:xfrm>
            <a:off x="112117" y="710613"/>
            <a:ext cx="12780701" cy="7977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5"/>
          <p:cNvGrpSpPr/>
          <p:nvPr/>
        </p:nvGrpSpPr>
        <p:grpSpPr>
          <a:xfrm>
            <a:off x="6692900" y="2565399"/>
            <a:ext cx="5842000" cy="6680201"/>
            <a:chOff x="-127000" y="-88900"/>
            <a:chExt cx="5842000" cy="6680200"/>
          </a:xfrm>
        </p:grpSpPr>
        <p:pic>
          <p:nvPicPr>
            <p:cNvPr id="114" name="cus-acc.png"/>
            <p:cNvPicPr/>
            <p:nvPr/>
          </p:nvPicPr>
          <p:blipFill>
            <a:blip r:embed="rId2" cstate="print">
              <a:extLst/>
            </a:blip>
            <a:srcRect l="2880" t="9751" r="57423" b="4721"/>
            <a:stretch>
              <a:fillRect/>
            </a:stretch>
          </p:blipFill>
          <p:spPr>
            <a:xfrm>
              <a:off x="0" y="0"/>
              <a:ext cx="5588000" cy="635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3" name="Picture 112"/>
            <p:cNvPicPr/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-127000" y="-88900"/>
              <a:ext cx="5842000" cy="6680200"/>
            </a:xfrm>
            <a:prstGeom prst="rect">
              <a:avLst/>
            </a:prstGeom>
            <a:effectLst/>
          </p:spPr>
        </p:pic>
      </p:grpSp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Trang quản lý tài khoản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391583" lvl="0" indent="-391583"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Menu bên trái giúp người dùng xem và quản lý thông tin</a:t>
            </a:r>
          </a:p>
          <a:p>
            <a:pPr marL="391583" lvl="0" indent="-391583"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Bên phải là nội dung chính chứa thông tin tài khoản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588" y="2081213"/>
            <a:ext cx="9953625" cy="559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3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us-order.png"/>
          <p:cNvPicPr/>
          <p:nvPr/>
        </p:nvPicPr>
        <p:blipFill>
          <a:blip r:embed="rId2" cstate="print">
            <a:extLst/>
          </a:blip>
          <a:srcRect l="25222" r="35408"/>
          <a:stretch>
            <a:fillRect/>
          </a:stretch>
        </p:blipFill>
        <p:spPr>
          <a:xfrm>
            <a:off x="558799" y="1059007"/>
            <a:ext cx="5588001" cy="671933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20" name="Capture.png"/>
          <p:cNvPicPr/>
          <p:nvPr/>
        </p:nvPicPr>
        <p:blipFill>
          <a:blip r:embed="rId3" cstate="print">
            <a:extLst/>
          </a:blip>
          <a:srcRect l="22772" r="4499"/>
          <a:stretch>
            <a:fillRect/>
          </a:stretch>
        </p:blipFill>
        <p:spPr>
          <a:xfrm>
            <a:off x="6856319" y="4670651"/>
            <a:ext cx="5697060" cy="4229101"/>
          </a:xfrm>
          <a:prstGeom prst="rect">
            <a:avLst/>
          </a:prstGeom>
          <a:ln w="25400">
            <a:miter lim="400000"/>
          </a:ln>
          <a:effectLst>
            <a:outerShdw blurRad="190500" dist="101600" dir="5400000" rotWithShape="0">
              <a:srgbClr val="000000">
                <a:alpha val="40000"/>
              </a:srgbClr>
            </a:outerShdw>
          </a:effectLst>
        </p:spPr>
      </p:pic>
      <p:pic>
        <p:nvPicPr>
          <p:cNvPr id="121" name="book_detail.png"/>
          <p:cNvPicPr/>
          <p:nvPr/>
        </p:nvPicPr>
        <p:blipFill>
          <a:blip r:embed="rId4" cstate="print">
            <a:extLst/>
          </a:blip>
          <a:srcRect l="8441" r="8441"/>
          <a:stretch>
            <a:fillRect/>
          </a:stretch>
        </p:blipFill>
        <p:spPr>
          <a:xfrm>
            <a:off x="6860562" y="609600"/>
            <a:ext cx="5499101" cy="3530600"/>
          </a:xfrm>
          <a:prstGeom prst="rect">
            <a:avLst/>
          </a:prstGeom>
          <a:ln w="25400">
            <a:miter lim="400000"/>
          </a:ln>
          <a:effectLst>
            <a:outerShdw blurRad="190500" dist="101600" dir="5400000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314975"/>
                </a:solidFill>
              </a:rPr>
              <a:t>II. Người quản trị (admin)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lvl="0" indent="0">
              <a:buSzTx/>
              <a:buNone/>
              <a:defRPr sz="1800"/>
            </a:pPr>
            <a:r>
              <a:rPr sz="3600"/>
              <a:t>Người dùng có thể thực hiện các chức năng sau trên trang web: </a:t>
            </a:r>
          </a:p>
          <a:p>
            <a:pPr lvl="0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về sách </a:t>
            </a:r>
          </a:p>
          <a:p>
            <a:pPr lvl="0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tài khoản</a:t>
            </a:r>
          </a:p>
          <a:p>
            <a:pPr lvl="0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giao dịch của khách hàng</a:t>
            </a:r>
          </a:p>
          <a:p>
            <a:pPr lvl="0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về trang web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3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ad-order.png"/>
          <p:cNvPicPr/>
          <p:nvPr/>
        </p:nvPicPr>
        <p:blipFill>
          <a:blip r:embed="rId2" cstate="print">
            <a:extLst/>
          </a:blip>
          <a:srcRect l="19407" r="3765"/>
          <a:stretch>
            <a:fillRect/>
          </a:stretch>
        </p:blipFill>
        <p:spPr>
          <a:xfrm>
            <a:off x="461367" y="256733"/>
            <a:ext cx="12081959" cy="779427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4978197" y="1476626"/>
            <a:ext cx="4767065" cy="635001"/>
          </a:xfrm>
          <a:prstGeom prst="rect">
            <a:avLst/>
          </a:prstGeom>
          <a:blipFill>
            <a:blip r:embed="rId3" cstate="print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 err="1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Điền</a:t>
            </a:r>
            <a:r>
              <a:rPr sz="3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 </a:t>
            </a:r>
            <a:r>
              <a:rPr sz="3200" dirty="0" err="1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vào</a:t>
            </a:r>
            <a:r>
              <a:rPr sz="3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 </a:t>
            </a:r>
            <a:r>
              <a:rPr sz="3200" dirty="0" err="1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đây</a:t>
            </a:r>
            <a:r>
              <a:rPr sz="3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 </a:t>
            </a:r>
            <a:r>
              <a:rPr sz="3200" dirty="0" err="1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để</a:t>
            </a:r>
            <a:r>
              <a:rPr sz="3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 </a:t>
            </a:r>
            <a:r>
              <a:rPr sz="3200" dirty="0" err="1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tìm</a:t>
            </a:r>
            <a:r>
              <a:rPr sz="3200" dirty="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 </a:t>
            </a:r>
            <a:r>
              <a:rPr sz="3200" dirty="0" err="1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kiếm</a:t>
            </a:r>
            <a:endParaRPr sz="3200" dirty="0">
              <a:solidFill>
                <a:srgbClr val="FFFFFF"/>
              </a:solidFill>
              <a:effectLst>
                <a:outerShdw blurRad="25400" dist="33948" dir="2700000" rotWithShape="0">
                  <a:srgbClr val="3B3936"/>
                </a:outerShdw>
              </a:effectLst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474948" y="7242632"/>
            <a:ext cx="4116786" cy="128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35" y="0"/>
                </a:moveTo>
                <a:cubicBezTo>
                  <a:pt x="239" y="0"/>
                  <a:pt x="0" y="765"/>
                  <a:pt x="0" y="1710"/>
                </a:cubicBezTo>
                <a:lnTo>
                  <a:pt x="0" y="19890"/>
                </a:lnTo>
                <a:cubicBezTo>
                  <a:pt x="0" y="20835"/>
                  <a:pt x="239" y="21600"/>
                  <a:pt x="535" y="21600"/>
                </a:cubicBezTo>
                <a:lnTo>
                  <a:pt x="16244" y="21600"/>
                </a:lnTo>
                <a:cubicBezTo>
                  <a:pt x="16540" y="21600"/>
                  <a:pt x="16779" y="20835"/>
                  <a:pt x="16779" y="19890"/>
                </a:cubicBezTo>
                <a:lnTo>
                  <a:pt x="16779" y="14076"/>
                </a:lnTo>
                <a:lnTo>
                  <a:pt x="21600" y="11316"/>
                </a:lnTo>
                <a:lnTo>
                  <a:pt x="16779" y="8548"/>
                </a:lnTo>
                <a:lnTo>
                  <a:pt x="16779" y="1710"/>
                </a:lnTo>
                <a:cubicBezTo>
                  <a:pt x="16779" y="765"/>
                  <a:pt x="16540" y="0"/>
                  <a:pt x="16244" y="0"/>
                </a:cubicBezTo>
                <a:lnTo>
                  <a:pt x="535" y="0"/>
                </a:lnTo>
                <a:close/>
              </a:path>
            </a:pathLst>
          </a:custGeom>
          <a:blipFill>
            <a:blip r:embed="rId4" cstate="print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5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Ấn vào đây để xem chi tiết đơn hàng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tore.png"/>
          <p:cNvPicPr/>
          <p:nvPr/>
        </p:nvPicPr>
        <p:blipFill>
          <a:blip r:embed="rId2" cstate="print">
            <a:extLst/>
          </a:blip>
          <a:srcRect l="19196" r="3504"/>
          <a:stretch>
            <a:fillRect/>
          </a:stretch>
        </p:blipFill>
        <p:spPr>
          <a:xfrm>
            <a:off x="0" y="83708"/>
            <a:ext cx="12717289" cy="819999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 rot="18849194">
            <a:off x="10753797" y="717081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496392"/>
              </a:gs>
              <a:gs pos="100000">
                <a:srgbClr val="A8C3DF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7181042" y="7940672"/>
            <a:ext cx="3408555" cy="1701801"/>
          </a:xfrm>
          <a:prstGeom prst="rect">
            <a:avLst/>
          </a:prstGeom>
          <a:blipFill>
            <a:blip r:embed="rId3" cstate="print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Ấn vào đây để đến trang sửa thông tin sách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31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6"/>
          <p:cNvGrpSpPr/>
          <p:nvPr/>
        </p:nvGrpSpPr>
        <p:grpSpPr>
          <a:xfrm>
            <a:off x="430119" y="520699"/>
            <a:ext cx="6084859" cy="8724901"/>
            <a:chOff x="-126999" y="-234164"/>
            <a:chExt cx="6084858" cy="8724900"/>
          </a:xfrm>
        </p:grpSpPr>
        <p:pic>
          <p:nvPicPr>
            <p:cNvPr id="135" name="upload.png"/>
            <p:cNvPicPr/>
            <p:nvPr/>
          </p:nvPicPr>
          <p:blipFill>
            <a:blip r:embed="rId2" cstate="print">
              <a:extLst/>
            </a:blip>
            <a:srcRect l="24588" r="37139"/>
            <a:stretch>
              <a:fillRect/>
            </a:stretch>
          </p:blipFill>
          <p:spPr>
            <a:xfrm>
              <a:off x="0" y="0"/>
              <a:ext cx="5830859" cy="81041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4" name="Picture 133"/>
            <p:cNvPicPr/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-127001" y="-234165"/>
              <a:ext cx="6084860" cy="8724901"/>
            </a:xfrm>
            <a:prstGeom prst="rect">
              <a:avLst/>
            </a:prstGeom>
            <a:effectLst/>
          </p:spPr>
        </p:pic>
      </p:grpSp>
      <p:grpSp>
        <p:nvGrpSpPr>
          <p:cNvPr id="139" name="Group 139"/>
          <p:cNvGrpSpPr/>
          <p:nvPr/>
        </p:nvGrpSpPr>
        <p:grpSpPr>
          <a:xfrm>
            <a:off x="6729319" y="4683899"/>
            <a:ext cx="5753101" cy="4559301"/>
            <a:chOff x="-127000" y="-88900"/>
            <a:chExt cx="5753100" cy="4559300"/>
          </a:xfrm>
        </p:grpSpPr>
        <p:pic>
          <p:nvPicPr>
            <p:cNvPr id="138" name="ad-account.png"/>
            <p:cNvPicPr/>
            <p:nvPr/>
          </p:nvPicPr>
          <p:blipFill>
            <a:blip r:embed="rId4" cstate="print">
              <a:extLst/>
            </a:blip>
            <a:srcRect l="25602" t="7508" r="31923" b="20114"/>
            <a:stretch>
              <a:fillRect/>
            </a:stretch>
          </p:blipFill>
          <p:spPr>
            <a:xfrm>
              <a:off x="-1" y="0"/>
              <a:ext cx="5499102" cy="4229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Picture 136"/>
            <p:cNvPicPr/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-127000" y="-88900"/>
              <a:ext cx="5753100" cy="4559300"/>
            </a:xfrm>
            <a:prstGeom prst="rect">
              <a:avLst/>
            </a:prstGeom>
            <a:effectLst/>
          </p:spPr>
        </p:pic>
      </p:grpSp>
      <p:grpSp>
        <p:nvGrpSpPr>
          <p:cNvPr id="142" name="Group 142"/>
          <p:cNvGrpSpPr/>
          <p:nvPr/>
        </p:nvGrpSpPr>
        <p:grpSpPr>
          <a:xfrm>
            <a:off x="6733562" y="520700"/>
            <a:ext cx="5753101" cy="3860800"/>
            <a:chOff x="-127000" y="-88900"/>
            <a:chExt cx="5753100" cy="3860800"/>
          </a:xfrm>
        </p:grpSpPr>
        <p:pic>
          <p:nvPicPr>
            <p:cNvPr id="141" name="detail.png"/>
            <p:cNvPicPr/>
            <p:nvPr/>
          </p:nvPicPr>
          <p:blipFill>
            <a:blip r:embed="rId6" cstate="print">
              <a:extLst/>
            </a:blip>
            <a:srcRect l="20588" t="5938" r="17839" b="12842"/>
            <a:stretch>
              <a:fillRect/>
            </a:stretch>
          </p:blipFill>
          <p:spPr>
            <a:xfrm>
              <a:off x="-1" y="0"/>
              <a:ext cx="5499102" cy="3530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" name="Picture 139"/>
            <p:cNvPicPr/>
            <p:nvPr/>
          </p:nvPicPr>
          <p:blipFill>
            <a:blip r:embed="rId7" cstate="print">
              <a:extLst/>
            </a:blip>
            <a:stretch>
              <a:fillRect/>
            </a:stretch>
          </p:blipFill>
          <p:spPr>
            <a:xfrm>
              <a:off x="-127000" y="-88900"/>
              <a:ext cx="5753100" cy="3860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6138" y="2038350"/>
            <a:ext cx="8772525" cy="567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56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45000" y="342900"/>
            <a:ext cx="4114800" cy="6070600"/>
          </a:xfrm>
          <a:prstGeom prst="rect">
            <a:avLst/>
          </a:prstGeom>
        </p:spPr>
      </p:pic>
      <p:pic>
        <p:nvPicPr>
          <p:cNvPr id="52" name="Picture 51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8547100" y="342900"/>
            <a:ext cx="4114800" cy="6070600"/>
          </a:xfrm>
          <a:prstGeom prst="rect">
            <a:avLst/>
          </a:prstGeom>
        </p:spPr>
      </p:pic>
      <p:pic>
        <p:nvPicPr>
          <p:cNvPr id="53" name="Picture 52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342900" y="342900"/>
            <a:ext cx="4114801" cy="6070600"/>
          </a:xfrm>
          <a:prstGeom prst="rect">
            <a:avLst/>
          </a:prstGeom>
        </p:spPr>
      </p:pic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647700" y="7372530"/>
            <a:ext cx="11709400" cy="188577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lvl="0" defTabSz="549148">
              <a:defRPr sz="1800" i="0">
                <a:solidFill>
                  <a:srgbClr val="000000"/>
                </a:solidFill>
              </a:defRPr>
            </a:pPr>
            <a:r>
              <a:rPr sz="2256" i="1">
                <a:solidFill>
                  <a:srgbClr val="FFFFFF"/>
                </a:solidFill>
              </a:rPr>
              <a:t>Window</a:t>
            </a:r>
          </a:p>
          <a:p>
            <a:pPr lvl="0" defTabSz="549148">
              <a:defRPr sz="1800" i="0">
                <a:solidFill>
                  <a:srgbClr val="000000"/>
                </a:solidFill>
              </a:defRPr>
            </a:pPr>
            <a:r>
              <a:rPr sz="2256" i="1">
                <a:solidFill>
                  <a:srgbClr val="FFFFFF"/>
                </a:solidFill>
              </a:rPr>
              <a:t>Apache</a:t>
            </a:r>
          </a:p>
          <a:p>
            <a:pPr lvl="0" defTabSz="549148">
              <a:defRPr sz="1800" i="0">
                <a:solidFill>
                  <a:srgbClr val="000000"/>
                </a:solidFill>
              </a:defRPr>
            </a:pPr>
            <a:r>
              <a:rPr sz="2256" i="1">
                <a:solidFill>
                  <a:srgbClr val="FFFFFF"/>
                </a:solidFill>
              </a:rPr>
              <a:t>MySQL</a:t>
            </a:r>
          </a:p>
          <a:p>
            <a:pPr lvl="0" defTabSz="549148">
              <a:defRPr sz="1800" i="0">
                <a:solidFill>
                  <a:srgbClr val="000000"/>
                </a:solidFill>
              </a:defRPr>
            </a:pPr>
            <a:r>
              <a:rPr sz="2256" i="1">
                <a:solidFill>
                  <a:srgbClr val="FFFFFF"/>
                </a:solidFill>
              </a:rPr>
              <a:t>PHP</a:t>
            </a:r>
          </a:p>
          <a:p>
            <a:pPr lvl="0" defTabSz="549148">
              <a:defRPr sz="1800" i="0">
                <a:solidFill>
                  <a:srgbClr val="000000"/>
                </a:solidFill>
              </a:defRPr>
            </a:pPr>
            <a:r>
              <a:rPr sz="2256" i="1">
                <a:solidFill>
                  <a:srgbClr val="FFFFFF"/>
                </a:solidFill>
              </a:rPr>
              <a:t>GitHub</a:t>
            </a:r>
          </a:p>
        </p:txBody>
      </p:sp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508000" y="6425902"/>
            <a:ext cx="11988800" cy="1001964"/>
          </a:xfrm>
          <a:prstGeom prst="rect">
            <a:avLst/>
          </a:prstGeom>
        </p:spPr>
        <p:txBody>
          <a:bodyPr/>
          <a:lstStyle>
            <a:lvl1pPr defTabSz="531622">
              <a:spcBef>
                <a:spcPts val="1400"/>
              </a:spcBef>
              <a:defRPr sz="6370" b="1">
                <a:solidFill>
                  <a:srgbClr val="E7CA7C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6370" b="1">
                <a:solidFill>
                  <a:srgbClr val="E7CA7C"/>
                </a:solidFill>
              </a:rPr>
              <a:t>WAMP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533400" y="5969000"/>
            <a:ext cx="11938000" cy="7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defRPr sz="4400" b="1" i="1">
                <a:solidFill>
                  <a:srgbClr val="87312B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 b="0" i="0">
                <a:solidFill>
                  <a:srgbClr val="000000"/>
                </a:solidFill>
              </a:defRPr>
            </a:pPr>
            <a:r>
              <a:rPr sz="4400" b="1" i="1">
                <a:solidFill>
                  <a:srgbClr val="87312B"/>
                </a:solidFill>
              </a:rPr>
              <a:t>CÂU HỎI</a:t>
            </a:r>
          </a:p>
        </p:txBody>
      </p:sp>
      <p:sp>
        <p:nvSpPr>
          <p:cNvPr id="145" name="Shape 145"/>
          <p:cNvSpPr/>
          <p:nvPr/>
        </p:nvSpPr>
        <p:spPr>
          <a:xfrm>
            <a:off x="1270000" y="3265073"/>
            <a:ext cx="10464801" cy="1353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 b="1">
                <a:solidFill>
                  <a:srgbClr val="87312B"/>
                </a:solidFill>
                <a:latin typeface="+mj-lt"/>
                <a:ea typeface="+mj-ea"/>
                <a:cs typeface="+mj-cs"/>
                <a:sym typeface="Arial"/>
              </a:rPr>
              <a:t>Cám ơn thầy và các bạn đã lắng nghe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 b="1">
                <a:solidFill>
                  <a:srgbClr val="87312B"/>
                </a:solidFill>
                <a:latin typeface="+mj-lt"/>
                <a:ea typeface="+mj-ea"/>
                <a:cs typeface="+mj-cs"/>
                <a:sym typeface="Arial"/>
              </a:rPr>
              <a:t>bài thuyết trình của chúng em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0564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B0564E"/>
                </a:solidFill>
              </a:rPr>
              <a:t>Giới thiệu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lvl="0" indent="0">
              <a:buClr>
                <a:srgbClr val="314975"/>
              </a:buClr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Slide này gồm 3 phần:</a:t>
            </a:r>
          </a:p>
          <a:p>
            <a:pPr marL="698500" lvl="1" indent="-228600">
              <a:buClr>
                <a:srgbClr val="314975"/>
              </a:buClr>
              <a:buSzPct val="100000"/>
              <a:buAutoNum type="romanUcPeriod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Giới thiệu về </a:t>
            </a:r>
            <a:r>
              <a:rPr sz="3600" i="1">
                <a:solidFill>
                  <a:srgbClr val="414141"/>
                </a:solidFill>
              </a:rPr>
              <a:t>database</a:t>
            </a:r>
            <a:endParaRPr sz="3600">
              <a:solidFill>
                <a:srgbClr val="414141"/>
              </a:solidFill>
            </a:endParaRPr>
          </a:p>
          <a:p>
            <a:pPr marL="698500" lvl="1" indent="-228600">
              <a:buClr>
                <a:srgbClr val="314975"/>
              </a:buClr>
              <a:buSzPct val="100000"/>
              <a:buAutoNum type="romanUcPeriod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Về phía </a:t>
            </a:r>
            <a:r>
              <a:rPr sz="3600" i="1">
                <a:solidFill>
                  <a:srgbClr val="414141"/>
                </a:solidFill>
              </a:rPr>
              <a:t>khách hàng</a:t>
            </a:r>
          </a:p>
          <a:p>
            <a:pPr marL="698500" lvl="1" indent="-228600">
              <a:buClr>
                <a:srgbClr val="314975"/>
              </a:buClr>
              <a:buSzPct val="100000"/>
              <a:buAutoNum type="romanUcPeriod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Về phía </a:t>
            </a:r>
            <a:r>
              <a:rPr sz="3600" i="1">
                <a:solidFill>
                  <a:srgbClr val="414141"/>
                </a:solidFill>
              </a:rPr>
              <a:t>administrator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AutoNum type="romanUcPeriod"/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Về database</a:t>
            </a:r>
          </a:p>
        </p:txBody>
      </p:sp>
      <p:sp>
        <p:nvSpPr>
          <p:cNvPr id="61" name="Shape 61"/>
          <p:cNvSpPr/>
          <p:nvPr/>
        </p:nvSpPr>
        <p:spPr>
          <a:xfrm>
            <a:off x="4329633" y="2943480"/>
            <a:ext cx="4345534" cy="127000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Cơ sở dữ liệu</a:t>
            </a:r>
          </a:p>
        </p:txBody>
      </p:sp>
      <p:sp>
        <p:nvSpPr>
          <p:cNvPr id="62" name="Shape 62"/>
          <p:cNvSpPr/>
          <p:nvPr/>
        </p:nvSpPr>
        <p:spPr>
          <a:xfrm rot="5402607" flipH="1">
            <a:off x="5542516" y="3507668"/>
            <a:ext cx="1919777" cy="3409861"/>
          </a:xfrm>
          <a:prstGeom prst="rightArrow">
            <a:avLst>
              <a:gd name="adj1" fmla="val 46063"/>
              <a:gd name="adj2" fmla="val 50311"/>
            </a:avLst>
          </a:prstGeom>
          <a:gradFill>
            <a:gsLst>
              <a:gs pos="0">
                <a:srgbClr val="89847F">
                  <a:alpha val="2566"/>
                </a:srgbClr>
              </a:gs>
              <a:gs pos="100000">
                <a:srgbClr val="89847F">
                  <a:alpha val="5133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266954" y="6515610"/>
            <a:ext cx="2068845" cy="1763202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438F8B"/>
              </a:gs>
              <a:gs pos="100000">
                <a:srgbClr val="9ED4B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Thông tin sách</a:t>
            </a:r>
          </a:p>
        </p:txBody>
      </p:sp>
      <p:sp>
        <p:nvSpPr>
          <p:cNvPr id="64" name="Shape 64"/>
          <p:cNvSpPr/>
          <p:nvPr/>
        </p:nvSpPr>
        <p:spPr>
          <a:xfrm>
            <a:off x="9480409" y="6515610"/>
            <a:ext cx="2068846" cy="1763202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438F8B"/>
              </a:gs>
              <a:gs pos="100000">
                <a:srgbClr val="9ED4B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Thông tin bán hàng  </a:t>
            </a:r>
          </a:p>
        </p:txBody>
      </p:sp>
      <p:sp>
        <p:nvSpPr>
          <p:cNvPr id="65" name="Shape 65"/>
          <p:cNvSpPr/>
          <p:nvPr/>
        </p:nvSpPr>
        <p:spPr>
          <a:xfrm>
            <a:off x="6534052" y="6515610"/>
            <a:ext cx="2068846" cy="1763202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438F8B"/>
              </a:gs>
              <a:gs pos="100000">
                <a:srgbClr val="9ED4B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Thông tin mua hàng</a:t>
            </a:r>
          </a:p>
        </p:txBody>
      </p:sp>
      <p:sp>
        <p:nvSpPr>
          <p:cNvPr id="66" name="Shape 66"/>
          <p:cNvSpPr/>
          <p:nvPr/>
        </p:nvSpPr>
        <p:spPr>
          <a:xfrm>
            <a:off x="3814419" y="6515610"/>
            <a:ext cx="2068845" cy="1763202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438F8B"/>
              </a:gs>
              <a:gs pos="100000">
                <a:srgbClr val="9ED4B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Thông tin khách hàng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body" idx="4294967295"/>
          </p:nvPr>
        </p:nvSpPr>
        <p:spPr>
          <a:xfrm>
            <a:off x="635000" y="914400"/>
            <a:ext cx="11988800" cy="7772400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dirty="0" err="1" smtClean="0">
                <a:solidFill>
                  <a:srgbClr val="414141"/>
                </a:solidFill>
              </a:rPr>
              <a:t>Bản</a:t>
            </a:r>
            <a:r>
              <a:rPr lang="en-US" sz="3600" dirty="0" err="1" smtClean="0">
                <a:solidFill>
                  <a:srgbClr val="414141"/>
                </a:solidFill>
              </a:rPr>
              <a:t>g</a:t>
            </a:r>
            <a:r>
              <a:rPr lang="en-US" sz="3600" dirty="0" smtClean="0">
                <a:solidFill>
                  <a:srgbClr val="414141"/>
                </a:solidFill>
              </a:rPr>
              <a:t> </a:t>
            </a:r>
            <a:r>
              <a:rPr lang="en-US" sz="3600" dirty="0" err="1" smtClean="0">
                <a:solidFill>
                  <a:srgbClr val="414141"/>
                </a:solidFill>
              </a:rPr>
              <a:t>sơ</a:t>
            </a:r>
            <a:r>
              <a:rPr lang="en-US" sz="3600" dirty="0" smtClean="0">
                <a:solidFill>
                  <a:srgbClr val="414141"/>
                </a:solidFill>
              </a:rPr>
              <a:t> </a:t>
            </a:r>
            <a:r>
              <a:rPr lang="en-US" sz="3600" dirty="0" err="1" smtClean="0">
                <a:solidFill>
                  <a:srgbClr val="414141"/>
                </a:solidFill>
              </a:rPr>
              <a:t>đồ</a:t>
            </a:r>
            <a:r>
              <a:rPr lang="en-US" sz="3600" dirty="0" smtClean="0">
                <a:solidFill>
                  <a:srgbClr val="414141"/>
                </a:solidFill>
              </a:rPr>
              <a:t> </a:t>
            </a:r>
            <a:r>
              <a:rPr lang="en-US" sz="3600" dirty="0" err="1" smtClean="0">
                <a:solidFill>
                  <a:srgbClr val="414141"/>
                </a:solidFill>
              </a:rPr>
              <a:t>quan</a:t>
            </a:r>
            <a:r>
              <a:rPr lang="en-US" sz="3600" dirty="0" smtClean="0">
                <a:solidFill>
                  <a:srgbClr val="414141"/>
                </a:solidFill>
              </a:rPr>
              <a:t> </a:t>
            </a:r>
            <a:r>
              <a:rPr lang="en-US" sz="3600" dirty="0" err="1" smtClean="0">
                <a:solidFill>
                  <a:srgbClr val="414141"/>
                </a:solidFill>
              </a:rPr>
              <a:t>hệ</a:t>
            </a:r>
            <a:endParaRPr sz="3600" dirty="0">
              <a:solidFill>
                <a:srgbClr val="414141"/>
              </a:solidFill>
            </a:endParaRPr>
          </a:p>
        </p:txBody>
      </p:sp>
      <p:pic>
        <p:nvPicPr>
          <p:cNvPr id="7170" name="Picture 2" descr="H:\rel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0" y="1833563"/>
            <a:ext cx="9142413" cy="6890507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6938" y="1862138"/>
            <a:ext cx="11210925" cy="602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900" y="1814513"/>
            <a:ext cx="1104900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314975"/>
                </a:solidFill>
              </a:rPr>
              <a:t>II. Người dùng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lvl="0" indent="0">
              <a:buSzTx/>
              <a:buNone/>
              <a:defRPr sz="1800"/>
            </a:pPr>
            <a:r>
              <a:rPr sz="3600"/>
              <a:t>Người dùng có thể thực hiện 2 chức năng sau trên trang web: </a:t>
            </a:r>
          </a:p>
          <a:p>
            <a:pPr lvl="1">
              <a:buClrTx/>
              <a:buSzPct val="75000"/>
              <a:buFontTx/>
              <a:buChar char="•"/>
              <a:defRPr sz="1800"/>
            </a:pPr>
            <a:r>
              <a:rPr sz="3600"/>
              <a:t>Tìm kiếm thông tin về sách rồi đặt hàng</a:t>
            </a:r>
          </a:p>
          <a:p>
            <a:pPr lvl="1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tài khoản và thông tin giao dịch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2036778" y="1134746"/>
            <a:ext cx="1241519" cy="1"/>
          </a:xfrm>
          <a:prstGeom prst="line">
            <a:avLst/>
          </a:prstGeom>
          <a:ln w="38100" cap="rnd">
            <a:solidFill>
              <a:srgbClr val="414141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2870753" y="317027"/>
            <a:ext cx="9363984" cy="7602796"/>
          </a:xfrm>
          <a:prstGeom prst="roundRect">
            <a:avLst>
              <a:gd name="adj" fmla="val 12144"/>
            </a:avLst>
          </a:prstGeom>
          <a:solidFill>
            <a:srgbClr val="F3BC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5584796" y="564722"/>
            <a:ext cx="37351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Trang web mua bán sách</a:t>
            </a:r>
          </a:p>
        </p:txBody>
      </p:sp>
      <p:sp>
        <p:nvSpPr>
          <p:cNvPr id="76" name="Shape 76"/>
          <p:cNvSpPr/>
          <p:nvPr/>
        </p:nvSpPr>
        <p:spPr>
          <a:xfrm>
            <a:off x="8346281" y="6230532"/>
            <a:ext cx="3100616" cy="1270001"/>
          </a:xfrm>
          <a:prstGeom prst="roundRect">
            <a:avLst>
              <a:gd name="adj" fmla="val 15000"/>
            </a:avLst>
          </a:prstGeom>
          <a:solidFill>
            <a:srgbClr val="A0AA69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Sửa thông tin tài khoản</a:t>
            </a:r>
          </a:p>
        </p:txBody>
      </p:sp>
      <p:sp>
        <p:nvSpPr>
          <p:cNvPr id="77" name="Shape 77"/>
          <p:cNvSpPr/>
          <p:nvPr/>
        </p:nvSpPr>
        <p:spPr>
          <a:xfrm>
            <a:off x="8592392" y="4855926"/>
            <a:ext cx="2608395" cy="928820"/>
          </a:xfrm>
          <a:prstGeom prst="roundRect">
            <a:avLst>
              <a:gd name="adj" fmla="val 20510"/>
            </a:avLst>
          </a:prstGeom>
          <a:solidFill>
            <a:srgbClr val="A0AA69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Đơn hàng của tôi</a:t>
            </a:r>
          </a:p>
        </p:txBody>
      </p:sp>
      <p:sp>
        <p:nvSpPr>
          <p:cNvPr id="78" name="Shape 78"/>
          <p:cNvSpPr/>
          <p:nvPr/>
        </p:nvSpPr>
        <p:spPr>
          <a:xfrm>
            <a:off x="1352113" y="2514836"/>
            <a:ext cx="100128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155979" y="2514836"/>
            <a:ext cx="100128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777461" y="2514836"/>
            <a:ext cx="100128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3249967" y="2514836"/>
            <a:ext cx="100128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2209782" y="2034561"/>
            <a:ext cx="1270001" cy="952845"/>
          </a:xfrm>
          <a:prstGeom prst="roundRect">
            <a:avLst>
              <a:gd name="adj" fmla="val 19993"/>
            </a:avLst>
          </a:prstGeom>
          <a:solidFill>
            <a:srgbClr val="FFFFFF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14141"/>
                </a:solidFill>
              </a:rPr>
              <a:t>login</a:t>
            </a:r>
          </a:p>
        </p:txBody>
      </p:sp>
      <p:sp>
        <p:nvSpPr>
          <p:cNvPr id="83" name="Shape 83"/>
          <p:cNvSpPr/>
          <p:nvPr/>
        </p:nvSpPr>
        <p:spPr>
          <a:xfrm>
            <a:off x="4054045" y="2044764"/>
            <a:ext cx="1982022" cy="940145"/>
          </a:xfrm>
          <a:prstGeom prst="roundRect">
            <a:avLst>
              <a:gd name="adj" fmla="val 20263"/>
            </a:avLst>
          </a:prstGeom>
          <a:solidFill>
            <a:srgbClr val="FFFFFF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14141"/>
                </a:solidFill>
              </a:rPr>
              <a:t>trang chủ</a:t>
            </a:r>
          </a:p>
        </p:txBody>
      </p:sp>
      <p:sp>
        <p:nvSpPr>
          <p:cNvPr id="84" name="Shape 84"/>
          <p:cNvSpPr/>
          <p:nvPr/>
        </p:nvSpPr>
        <p:spPr>
          <a:xfrm>
            <a:off x="6461353" y="2044764"/>
            <a:ext cx="1982022" cy="940145"/>
          </a:xfrm>
          <a:prstGeom prst="roundRect">
            <a:avLst>
              <a:gd name="adj" fmla="val 20263"/>
            </a:avLst>
          </a:prstGeom>
          <a:solidFill>
            <a:srgbClr val="FFFFFF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14141"/>
                </a:solidFill>
              </a:rPr>
              <a:t>thể loại</a:t>
            </a:r>
          </a:p>
        </p:txBody>
      </p:sp>
      <p:sp>
        <p:nvSpPr>
          <p:cNvPr id="85" name="Shape 85"/>
          <p:cNvSpPr/>
          <p:nvPr/>
        </p:nvSpPr>
        <p:spPr>
          <a:xfrm>
            <a:off x="7970866" y="3961945"/>
            <a:ext cx="788804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7609487" y="6865532"/>
            <a:ext cx="725304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7081626" y="5318646"/>
            <a:ext cx="1527025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88" name="Shape 88"/>
          <p:cNvSpPr/>
          <p:nvPr/>
        </p:nvSpPr>
        <p:spPr>
          <a:xfrm flipV="1">
            <a:off x="7972973" y="3970085"/>
            <a:ext cx="1" cy="1361248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89" name="Shape 89"/>
          <p:cNvSpPr/>
          <p:nvPr/>
        </p:nvSpPr>
        <p:spPr>
          <a:xfrm flipV="1">
            <a:off x="7608304" y="5306001"/>
            <a:ext cx="6549" cy="152701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9515686" y="2654951"/>
            <a:ext cx="1" cy="122188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8667311" y="2048249"/>
            <a:ext cx="3201451" cy="940145"/>
          </a:xfrm>
          <a:prstGeom prst="roundRect">
            <a:avLst>
              <a:gd name="adj" fmla="val 20263"/>
            </a:avLst>
          </a:prstGeom>
          <a:solidFill>
            <a:srgbClr val="FFFFFF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14141"/>
                </a:solidFill>
              </a:rPr>
              <a:t>thông tin sách</a:t>
            </a:r>
          </a:p>
        </p:txBody>
      </p:sp>
      <p:sp>
        <p:nvSpPr>
          <p:cNvPr id="92" name="Shape 92"/>
          <p:cNvSpPr/>
          <p:nvPr/>
        </p:nvSpPr>
        <p:spPr>
          <a:xfrm>
            <a:off x="10463456" y="3962777"/>
            <a:ext cx="1191327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8524675" y="3520508"/>
            <a:ext cx="1982023" cy="889632"/>
          </a:xfrm>
          <a:prstGeom prst="roundRect">
            <a:avLst>
              <a:gd name="adj" fmla="val 21413"/>
            </a:avLst>
          </a:prstGeom>
          <a:solidFill>
            <a:srgbClr val="A0AA69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giỏ hàng</a:t>
            </a:r>
          </a:p>
        </p:txBody>
      </p:sp>
      <p:sp>
        <p:nvSpPr>
          <p:cNvPr id="94" name="Shape 94"/>
          <p:cNvSpPr/>
          <p:nvPr/>
        </p:nvSpPr>
        <p:spPr>
          <a:xfrm>
            <a:off x="11530201" y="3409114"/>
            <a:ext cx="1295401" cy="902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B18C61"/>
              </a:gs>
              <a:gs pos="100000">
                <a:srgbClr val="E7CA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14141"/>
                </a:solidFill>
              </a:rPr>
              <a:t>thành công</a:t>
            </a:r>
          </a:p>
        </p:txBody>
      </p:sp>
      <p:sp>
        <p:nvSpPr>
          <p:cNvPr id="95" name="Shape 95"/>
          <p:cNvSpPr/>
          <p:nvPr/>
        </p:nvSpPr>
        <p:spPr>
          <a:xfrm>
            <a:off x="1591928" y="8540123"/>
            <a:ext cx="2131219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cần đăng nhập</a:t>
            </a:r>
          </a:p>
        </p:txBody>
      </p:sp>
      <p:sp>
        <p:nvSpPr>
          <p:cNvPr id="96" name="Shape 96"/>
          <p:cNvSpPr/>
          <p:nvPr/>
        </p:nvSpPr>
        <p:spPr>
          <a:xfrm>
            <a:off x="1593384" y="9041227"/>
            <a:ext cx="3046363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không cần đăng nhập</a:t>
            </a:r>
          </a:p>
        </p:txBody>
      </p:sp>
      <p:sp>
        <p:nvSpPr>
          <p:cNvPr id="97" name="Shape 97"/>
          <p:cNvSpPr/>
          <p:nvPr/>
        </p:nvSpPr>
        <p:spPr>
          <a:xfrm flipH="1" flipV="1">
            <a:off x="3890072" y="2514295"/>
            <a:ext cx="1" cy="2284754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3457831" y="4766257"/>
            <a:ext cx="3627166" cy="1104779"/>
          </a:xfrm>
          <a:prstGeom prst="roundRect">
            <a:avLst>
              <a:gd name="adj" fmla="val 17243"/>
            </a:avLst>
          </a:prstGeom>
          <a:solidFill>
            <a:srgbClr val="A0AA69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tài khoản cá nhân</a:t>
            </a:r>
          </a:p>
        </p:txBody>
      </p:sp>
      <p:sp>
        <p:nvSpPr>
          <p:cNvPr id="99" name="Shape 99"/>
          <p:cNvSpPr/>
          <p:nvPr/>
        </p:nvSpPr>
        <p:spPr>
          <a:xfrm>
            <a:off x="1104222" y="8644363"/>
            <a:ext cx="252875" cy="238750"/>
          </a:xfrm>
          <a:prstGeom prst="rect">
            <a:avLst/>
          </a:prstGeom>
          <a:solidFill>
            <a:srgbClr val="A0AA69"/>
          </a:solidFill>
          <a:ln w="25400">
            <a:solidFill>
              <a:srgbClr val="6663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104222" y="9145466"/>
            <a:ext cx="252875" cy="238750"/>
          </a:xfrm>
          <a:prstGeom prst="rect">
            <a:avLst/>
          </a:pr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237824" y="2150764"/>
            <a:ext cx="1191327" cy="720439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blurRad="25400" dist="33948" dir="2700000" rotWithShape="0">
                    <a:srgbClr val="3B3936"/>
                  </a:outerShdw>
                </a:effectLst>
              </a:rPr>
              <a:t>User</a:t>
            </a:r>
          </a:p>
        </p:txBody>
      </p:sp>
      <p:sp>
        <p:nvSpPr>
          <p:cNvPr id="102" name="Shape 102"/>
          <p:cNvSpPr/>
          <p:nvPr/>
        </p:nvSpPr>
        <p:spPr>
          <a:xfrm>
            <a:off x="9615425" y="3085480"/>
            <a:ext cx="1001282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14141"/>
                </a:solidFill>
              </a:rPr>
              <a:t>đặt hàng</a:t>
            </a:r>
          </a:p>
        </p:txBody>
      </p:sp>
      <p:sp>
        <p:nvSpPr>
          <p:cNvPr id="103" name="Shape 103"/>
          <p:cNvSpPr/>
          <p:nvPr/>
        </p:nvSpPr>
        <p:spPr>
          <a:xfrm>
            <a:off x="10520984" y="3967528"/>
            <a:ext cx="1076271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14141"/>
                </a:solidFill>
              </a:rPr>
              <a:t>xác nhận</a:t>
            </a:r>
          </a:p>
        </p:txBody>
      </p:sp>
      <p:sp>
        <p:nvSpPr>
          <p:cNvPr id="104" name="Shape 104"/>
          <p:cNvSpPr/>
          <p:nvPr/>
        </p:nvSpPr>
        <p:spPr>
          <a:xfrm>
            <a:off x="2020322" y="746658"/>
            <a:ext cx="107627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14141"/>
                </a:solidFill>
              </a:rPr>
              <a:t>kết nối</a:t>
            </a:r>
          </a:p>
        </p:txBody>
      </p:sp>
      <p:sp>
        <p:nvSpPr>
          <p:cNvPr id="105" name="Shape 105"/>
          <p:cNvSpPr/>
          <p:nvPr/>
        </p:nvSpPr>
        <p:spPr>
          <a:xfrm>
            <a:off x="46893" y="523806"/>
            <a:ext cx="2177926" cy="122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89847F">
                  <a:alpha val="5000"/>
                </a:srgbClr>
              </a:gs>
              <a:gs pos="100000">
                <a:srgbClr val="89847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Database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Arial"/>
        <a:ea typeface="Arial"/>
        <a:cs typeface="Arial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Arial"/>
        <a:ea typeface="Arial"/>
        <a:cs typeface="Arial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294</Words>
  <Application>Microsoft Office PowerPoint</Application>
  <PresentationFormat>Custom</PresentationFormat>
  <Paragraphs>61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New_Template4</vt:lpstr>
      <vt:lpstr>Mua bán sách online</vt:lpstr>
      <vt:lpstr>WAMP</vt:lpstr>
      <vt:lpstr>Giới thiệu</vt:lpstr>
      <vt:lpstr>Về database</vt:lpstr>
      <vt:lpstr>PowerPoint Presentation</vt:lpstr>
      <vt:lpstr>PowerPoint Presentation</vt:lpstr>
      <vt:lpstr>PowerPoint Presentation</vt:lpstr>
      <vt:lpstr>II. Người dùng</vt:lpstr>
      <vt:lpstr>PowerPoint Presentation</vt:lpstr>
      <vt:lpstr>PowerPoint Presentation</vt:lpstr>
      <vt:lpstr>PowerPoint Presentation</vt:lpstr>
      <vt:lpstr>Trang quản lý tài khoản</vt:lpstr>
      <vt:lpstr>PowerPoint Presentation</vt:lpstr>
      <vt:lpstr>PowerPoint Presentation</vt:lpstr>
      <vt:lpstr>II. Người quản trị (admin)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Mua bán sách online</dc:title>
  <cp:lastModifiedBy>Le Bien</cp:lastModifiedBy>
  <cp:revision>7</cp:revision>
  <dcterms:modified xsi:type="dcterms:W3CDTF">2014-12-25T01:35:13Z</dcterms:modified>
</cp:coreProperties>
</file>